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9" r:id="rId5"/>
    <p:sldId id="260" r:id="rId6"/>
    <p:sldId id="264" r:id="rId7"/>
    <p:sldId id="265" r:id="rId8"/>
    <p:sldId id="271" r:id="rId9"/>
    <p:sldId id="266" r:id="rId10"/>
    <p:sldId id="272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28D3F-3D52-4891-97D7-D0BA5AFEA426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9AC39D4-BED3-41C8-B3BE-8A439D716840}">
      <dgm:prSet custT="1"/>
      <dgm:spPr/>
      <dgm:t>
        <a:bodyPr/>
        <a:lstStyle/>
        <a:p>
          <a:pPr>
            <a:defRPr cap="all"/>
          </a:pPr>
          <a:r>
            <a:rPr lang="en-US" sz="2000" cap="none" dirty="0"/>
            <a:t>Sports Events Rights Holders representing all aspects of youth, amateur and professional sports.</a:t>
          </a:r>
        </a:p>
      </dgm:t>
    </dgm:pt>
    <dgm:pt modelId="{43F0C9AB-5F1D-4935-9AC5-20CEA35989BB}" type="parTrans" cxnId="{85309DEE-26E3-404A-80DC-4641F8644EE3}">
      <dgm:prSet/>
      <dgm:spPr/>
      <dgm:t>
        <a:bodyPr/>
        <a:lstStyle/>
        <a:p>
          <a:endParaRPr lang="en-US"/>
        </a:p>
      </dgm:t>
    </dgm:pt>
    <dgm:pt modelId="{1417F3D7-3E4F-4A11-9F83-65924AC2A726}" type="sibTrans" cxnId="{85309DEE-26E3-404A-80DC-4641F8644EE3}">
      <dgm:prSet/>
      <dgm:spPr/>
      <dgm:t>
        <a:bodyPr/>
        <a:lstStyle/>
        <a:p>
          <a:endParaRPr lang="en-US"/>
        </a:p>
      </dgm:t>
    </dgm:pt>
    <dgm:pt modelId="{4036BDE8-2580-435B-9AC4-419D85ADF23E}">
      <dgm:prSet custT="1"/>
      <dgm:spPr/>
      <dgm:t>
        <a:bodyPr/>
        <a:lstStyle/>
        <a:p>
          <a:pPr>
            <a:defRPr cap="all"/>
          </a:pPr>
          <a:r>
            <a:rPr lang="en-US" sz="2000" cap="none" dirty="0"/>
            <a:t>National Governing Bodies for all Olympic and Paralympic sports.</a:t>
          </a:r>
        </a:p>
      </dgm:t>
    </dgm:pt>
    <dgm:pt modelId="{197520DF-8FAA-4E4F-87D6-C5EDC5A873C3}" type="parTrans" cxnId="{D2EDFC75-0E10-4594-995E-C46CF626548A}">
      <dgm:prSet/>
      <dgm:spPr/>
      <dgm:t>
        <a:bodyPr/>
        <a:lstStyle/>
        <a:p>
          <a:endParaRPr lang="en-US"/>
        </a:p>
      </dgm:t>
    </dgm:pt>
    <dgm:pt modelId="{7F61EDE2-1E95-4B84-863D-F194ECBD3E3C}" type="sibTrans" cxnId="{D2EDFC75-0E10-4594-995E-C46CF626548A}">
      <dgm:prSet/>
      <dgm:spPr/>
      <dgm:t>
        <a:bodyPr/>
        <a:lstStyle/>
        <a:p>
          <a:endParaRPr lang="en-US"/>
        </a:p>
      </dgm:t>
    </dgm:pt>
    <dgm:pt modelId="{98A116E4-8100-4412-88AF-A5A4A1406395}">
      <dgm:prSet custT="1"/>
      <dgm:spPr/>
      <dgm:t>
        <a:bodyPr/>
        <a:lstStyle/>
        <a:p>
          <a:pPr>
            <a:defRPr cap="all"/>
          </a:pPr>
          <a:r>
            <a:rPr lang="en-US" sz="2000" cap="none" dirty="0"/>
            <a:t>NCAA, NAIA, NJCAA College leagues, athletic conferences and event planning departments.</a:t>
          </a:r>
        </a:p>
      </dgm:t>
    </dgm:pt>
    <dgm:pt modelId="{97996658-75CD-468D-BE07-002D78CC2B2A}" type="parTrans" cxnId="{D2D34093-8A37-4A47-8C8F-CF645D43ECB9}">
      <dgm:prSet/>
      <dgm:spPr/>
      <dgm:t>
        <a:bodyPr/>
        <a:lstStyle/>
        <a:p>
          <a:endParaRPr lang="en-US"/>
        </a:p>
      </dgm:t>
    </dgm:pt>
    <dgm:pt modelId="{604C7C05-E842-40A3-9800-8343A4E74297}" type="sibTrans" cxnId="{D2D34093-8A37-4A47-8C8F-CF645D43ECB9}">
      <dgm:prSet/>
      <dgm:spPr/>
      <dgm:t>
        <a:bodyPr/>
        <a:lstStyle/>
        <a:p>
          <a:endParaRPr lang="en-US"/>
        </a:p>
      </dgm:t>
    </dgm:pt>
    <dgm:pt modelId="{61D41316-F06A-4879-81D0-5C1113E45525}" type="pres">
      <dgm:prSet presAssocID="{44728D3F-3D52-4891-97D7-D0BA5AFEA4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F2E105-57BE-4914-A112-9348C47BCF88}" type="pres">
      <dgm:prSet presAssocID="{C9AC39D4-BED3-41C8-B3BE-8A439D716840}" presName="hierRoot1" presStyleCnt="0"/>
      <dgm:spPr/>
    </dgm:pt>
    <dgm:pt modelId="{ADE83908-6F67-46CB-B34B-E56FBCF6C1D7}" type="pres">
      <dgm:prSet presAssocID="{C9AC39D4-BED3-41C8-B3BE-8A439D716840}" presName="composite" presStyleCnt="0"/>
      <dgm:spPr/>
    </dgm:pt>
    <dgm:pt modelId="{05ACF533-218C-425D-87B3-780763D00C44}" type="pres">
      <dgm:prSet presAssocID="{C9AC39D4-BED3-41C8-B3BE-8A439D716840}" presName="background" presStyleLbl="node0" presStyleIdx="0" presStyleCnt="3"/>
      <dgm:spPr/>
    </dgm:pt>
    <dgm:pt modelId="{ABBACDD0-7ED0-4343-A6E9-B851912D21DA}" type="pres">
      <dgm:prSet presAssocID="{C9AC39D4-BED3-41C8-B3BE-8A439D716840}" presName="text" presStyleLbl="fgAcc0" presStyleIdx="0" presStyleCnt="3">
        <dgm:presLayoutVars>
          <dgm:chPref val="3"/>
        </dgm:presLayoutVars>
      </dgm:prSet>
      <dgm:spPr/>
    </dgm:pt>
    <dgm:pt modelId="{FA427112-848B-46E3-9E1F-B12CAC22A321}" type="pres">
      <dgm:prSet presAssocID="{C9AC39D4-BED3-41C8-B3BE-8A439D716840}" presName="hierChild2" presStyleCnt="0"/>
      <dgm:spPr/>
    </dgm:pt>
    <dgm:pt modelId="{AFE4FA56-CEC3-4EB3-9093-98B78F0F2478}" type="pres">
      <dgm:prSet presAssocID="{4036BDE8-2580-435B-9AC4-419D85ADF23E}" presName="hierRoot1" presStyleCnt="0"/>
      <dgm:spPr/>
    </dgm:pt>
    <dgm:pt modelId="{B91C270E-D7C8-4A0F-8E53-F2866F730BF5}" type="pres">
      <dgm:prSet presAssocID="{4036BDE8-2580-435B-9AC4-419D85ADF23E}" presName="composite" presStyleCnt="0"/>
      <dgm:spPr/>
    </dgm:pt>
    <dgm:pt modelId="{9A201BBE-58F0-454D-B646-27A51105F448}" type="pres">
      <dgm:prSet presAssocID="{4036BDE8-2580-435B-9AC4-419D85ADF23E}" presName="background" presStyleLbl="node0" presStyleIdx="1" presStyleCnt="3"/>
      <dgm:spPr/>
    </dgm:pt>
    <dgm:pt modelId="{CD2462A8-D8A9-4810-8134-041618BF5268}" type="pres">
      <dgm:prSet presAssocID="{4036BDE8-2580-435B-9AC4-419D85ADF23E}" presName="text" presStyleLbl="fgAcc0" presStyleIdx="1" presStyleCnt="3">
        <dgm:presLayoutVars>
          <dgm:chPref val="3"/>
        </dgm:presLayoutVars>
      </dgm:prSet>
      <dgm:spPr/>
    </dgm:pt>
    <dgm:pt modelId="{912E1930-6ED1-47BC-9DF0-21768F4863D8}" type="pres">
      <dgm:prSet presAssocID="{4036BDE8-2580-435B-9AC4-419D85ADF23E}" presName="hierChild2" presStyleCnt="0"/>
      <dgm:spPr/>
    </dgm:pt>
    <dgm:pt modelId="{853524EC-7671-4EE3-819B-786F3DBCCE8E}" type="pres">
      <dgm:prSet presAssocID="{98A116E4-8100-4412-88AF-A5A4A1406395}" presName="hierRoot1" presStyleCnt="0"/>
      <dgm:spPr/>
    </dgm:pt>
    <dgm:pt modelId="{5607D78A-EF48-4CBC-A88B-A81F57EC5FCB}" type="pres">
      <dgm:prSet presAssocID="{98A116E4-8100-4412-88AF-A5A4A1406395}" presName="composite" presStyleCnt="0"/>
      <dgm:spPr/>
    </dgm:pt>
    <dgm:pt modelId="{A6FD5184-C6C8-480C-A67A-E64A8AF52D81}" type="pres">
      <dgm:prSet presAssocID="{98A116E4-8100-4412-88AF-A5A4A1406395}" presName="background" presStyleLbl="node0" presStyleIdx="2" presStyleCnt="3"/>
      <dgm:spPr/>
    </dgm:pt>
    <dgm:pt modelId="{FE85A04F-74D0-4898-83ED-7AA277CB74C9}" type="pres">
      <dgm:prSet presAssocID="{98A116E4-8100-4412-88AF-A5A4A1406395}" presName="text" presStyleLbl="fgAcc0" presStyleIdx="2" presStyleCnt="3">
        <dgm:presLayoutVars>
          <dgm:chPref val="3"/>
        </dgm:presLayoutVars>
      </dgm:prSet>
      <dgm:spPr/>
    </dgm:pt>
    <dgm:pt modelId="{D96CF313-85A2-4CB5-8540-6AF1DE8A5650}" type="pres">
      <dgm:prSet presAssocID="{98A116E4-8100-4412-88AF-A5A4A1406395}" presName="hierChild2" presStyleCnt="0"/>
      <dgm:spPr/>
    </dgm:pt>
  </dgm:ptLst>
  <dgm:cxnLst>
    <dgm:cxn modelId="{FB028005-F70E-4262-8D8E-B577C8163E48}" type="presOf" srcId="{98A116E4-8100-4412-88AF-A5A4A1406395}" destId="{FE85A04F-74D0-4898-83ED-7AA277CB74C9}" srcOrd="0" destOrd="0" presId="urn:microsoft.com/office/officeart/2005/8/layout/hierarchy1"/>
    <dgm:cxn modelId="{01CDFA40-9AA4-4A84-8A78-413F980B998A}" type="presOf" srcId="{4036BDE8-2580-435B-9AC4-419D85ADF23E}" destId="{CD2462A8-D8A9-4810-8134-041618BF5268}" srcOrd="0" destOrd="0" presId="urn:microsoft.com/office/officeart/2005/8/layout/hierarchy1"/>
    <dgm:cxn modelId="{1B6EC851-33C2-4A72-A32A-F88C8222930B}" type="presOf" srcId="{C9AC39D4-BED3-41C8-B3BE-8A439D716840}" destId="{ABBACDD0-7ED0-4343-A6E9-B851912D21DA}" srcOrd="0" destOrd="0" presId="urn:microsoft.com/office/officeart/2005/8/layout/hierarchy1"/>
    <dgm:cxn modelId="{D2EDFC75-0E10-4594-995E-C46CF626548A}" srcId="{44728D3F-3D52-4891-97D7-D0BA5AFEA426}" destId="{4036BDE8-2580-435B-9AC4-419D85ADF23E}" srcOrd="1" destOrd="0" parTransId="{197520DF-8FAA-4E4F-87D6-C5EDC5A873C3}" sibTransId="{7F61EDE2-1E95-4B84-863D-F194ECBD3E3C}"/>
    <dgm:cxn modelId="{D2D34093-8A37-4A47-8C8F-CF645D43ECB9}" srcId="{44728D3F-3D52-4891-97D7-D0BA5AFEA426}" destId="{98A116E4-8100-4412-88AF-A5A4A1406395}" srcOrd="2" destOrd="0" parTransId="{97996658-75CD-468D-BE07-002D78CC2B2A}" sibTransId="{604C7C05-E842-40A3-9800-8343A4E74297}"/>
    <dgm:cxn modelId="{456A8EE7-58A2-4E15-A8C4-DE32FDDF7F47}" type="presOf" srcId="{44728D3F-3D52-4891-97D7-D0BA5AFEA426}" destId="{61D41316-F06A-4879-81D0-5C1113E45525}" srcOrd="0" destOrd="0" presId="urn:microsoft.com/office/officeart/2005/8/layout/hierarchy1"/>
    <dgm:cxn modelId="{85309DEE-26E3-404A-80DC-4641F8644EE3}" srcId="{44728D3F-3D52-4891-97D7-D0BA5AFEA426}" destId="{C9AC39D4-BED3-41C8-B3BE-8A439D716840}" srcOrd="0" destOrd="0" parTransId="{43F0C9AB-5F1D-4935-9AC5-20CEA35989BB}" sibTransId="{1417F3D7-3E4F-4A11-9F83-65924AC2A726}"/>
    <dgm:cxn modelId="{D09D949B-90AE-4489-B5BA-9AF6CA25F797}" type="presParOf" srcId="{61D41316-F06A-4879-81D0-5C1113E45525}" destId="{A2F2E105-57BE-4914-A112-9348C47BCF88}" srcOrd="0" destOrd="0" presId="urn:microsoft.com/office/officeart/2005/8/layout/hierarchy1"/>
    <dgm:cxn modelId="{EA8892FF-DCB5-4983-B69C-27355A309062}" type="presParOf" srcId="{A2F2E105-57BE-4914-A112-9348C47BCF88}" destId="{ADE83908-6F67-46CB-B34B-E56FBCF6C1D7}" srcOrd="0" destOrd="0" presId="urn:microsoft.com/office/officeart/2005/8/layout/hierarchy1"/>
    <dgm:cxn modelId="{F8855189-F7A4-4238-BDDB-12DAEBCBC92B}" type="presParOf" srcId="{ADE83908-6F67-46CB-B34B-E56FBCF6C1D7}" destId="{05ACF533-218C-425D-87B3-780763D00C44}" srcOrd="0" destOrd="0" presId="urn:microsoft.com/office/officeart/2005/8/layout/hierarchy1"/>
    <dgm:cxn modelId="{050E81B1-9752-4E49-8C3F-F75B982B4320}" type="presParOf" srcId="{ADE83908-6F67-46CB-B34B-E56FBCF6C1D7}" destId="{ABBACDD0-7ED0-4343-A6E9-B851912D21DA}" srcOrd="1" destOrd="0" presId="urn:microsoft.com/office/officeart/2005/8/layout/hierarchy1"/>
    <dgm:cxn modelId="{7806931C-BA19-4DC2-8FBF-ABEE3C1D52E0}" type="presParOf" srcId="{A2F2E105-57BE-4914-A112-9348C47BCF88}" destId="{FA427112-848B-46E3-9E1F-B12CAC22A321}" srcOrd="1" destOrd="0" presId="urn:microsoft.com/office/officeart/2005/8/layout/hierarchy1"/>
    <dgm:cxn modelId="{ABE093C0-072F-47C7-A02C-E7A2D3ECD35C}" type="presParOf" srcId="{61D41316-F06A-4879-81D0-5C1113E45525}" destId="{AFE4FA56-CEC3-4EB3-9093-98B78F0F2478}" srcOrd="1" destOrd="0" presId="urn:microsoft.com/office/officeart/2005/8/layout/hierarchy1"/>
    <dgm:cxn modelId="{46DDEEEF-E8F9-42E6-93CC-D53C29A703D7}" type="presParOf" srcId="{AFE4FA56-CEC3-4EB3-9093-98B78F0F2478}" destId="{B91C270E-D7C8-4A0F-8E53-F2866F730BF5}" srcOrd="0" destOrd="0" presId="urn:microsoft.com/office/officeart/2005/8/layout/hierarchy1"/>
    <dgm:cxn modelId="{A37ABC0C-E799-4DB2-8919-D9AC475F0FE1}" type="presParOf" srcId="{B91C270E-D7C8-4A0F-8E53-F2866F730BF5}" destId="{9A201BBE-58F0-454D-B646-27A51105F448}" srcOrd="0" destOrd="0" presId="urn:microsoft.com/office/officeart/2005/8/layout/hierarchy1"/>
    <dgm:cxn modelId="{236EC36C-B0D1-43CF-8869-C42B82EE91A6}" type="presParOf" srcId="{B91C270E-D7C8-4A0F-8E53-F2866F730BF5}" destId="{CD2462A8-D8A9-4810-8134-041618BF5268}" srcOrd="1" destOrd="0" presId="urn:microsoft.com/office/officeart/2005/8/layout/hierarchy1"/>
    <dgm:cxn modelId="{87AFC53F-A38B-4025-8B3A-1042F41A8F74}" type="presParOf" srcId="{AFE4FA56-CEC3-4EB3-9093-98B78F0F2478}" destId="{912E1930-6ED1-47BC-9DF0-21768F4863D8}" srcOrd="1" destOrd="0" presId="urn:microsoft.com/office/officeart/2005/8/layout/hierarchy1"/>
    <dgm:cxn modelId="{3B463A1A-FAEB-4810-A00A-EFCE404DE8EE}" type="presParOf" srcId="{61D41316-F06A-4879-81D0-5C1113E45525}" destId="{853524EC-7671-4EE3-819B-786F3DBCCE8E}" srcOrd="2" destOrd="0" presId="urn:microsoft.com/office/officeart/2005/8/layout/hierarchy1"/>
    <dgm:cxn modelId="{8DBD6CB1-0623-41E0-B104-7C0E75D3BE26}" type="presParOf" srcId="{853524EC-7671-4EE3-819B-786F3DBCCE8E}" destId="{5607D78A-EF48-4CBC-A88B-A81F57EC5FCB}" srcOrd="0" destOrd="0" presId="urn:microsoft.com/office/officeart/2005/8/layout/hierarchy1"/>
    <dgm:cxn modelId="{4951DB9D-5E28-4950-8057-45D7E8E7EE03}" type="presParOf" srcId="{5607D78A-EF48-4CBC-A88B-A81F57EC5FCB}" destId="{A6FD5184-C6C8-480C-A67A-E64A8AF52D81}" srcOrd="0" destOrd="0" presId="urn:microsoft.com/office/officeart/2005/8/layout/hierarchy1"/>
    <dgm:cxn modelId="{9B5F1F01-6AF2-40E7-BBE1-CD37FE51FA02}" type="presParOf" srcId="{5607D78A-EF48-4CBC-A88B-A81F57EC5FCB}" destId="{FE85A04F-74D0-4898-83ED-7AA277CB74C9}" srcOrd="1" destOrd="0" presId="urn:microsoft.com/office/officeart/2005/8/layout/hierarchy1"/>
    <dgm:cxn modelId="{C9649417-6EDA-414D-B6A5-DE82F7D286A3}" type="presParOf" srcId="{853524EC-7671-4EE3-819B-786F3DBCCE8E}" destId="{D96CF313-85A2-4CB5-8540-6AF1DE8A56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728D3F-3D52-4891-97D7-D0BA5AFEA426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9AC39D4-BED3-41C8-B3BE-8A439D716840}">
      <dgm:prSet/>
      <dgm:spPr/>
      <dgm:t>
        <a:bodyPr/>
        <a:lstStyle/>
        <a:p>
          <a:pPr>
            <a:defRPr cap="all"/>
          </a:pPr>
          <a:r>
            <a:rPr lang="en-US" cap="none"/>
            <a:t>Expertly researched, written and produced content marketing depicting your destination and tournament-ready facilities.</a:t>
          </a:r>
        </a:p>
      </dgm:t>
    </dgm:pt>
    <dgm:pt modelId="{43F0C9AB-5F1D-4935-9AC5-20CEA35989BB}" type="parTrans" cxnId="{85309DEE-26E3-404A-80DC-4641F8644EE3}">
      <dgm:prSet/>
      <dgm:spPr/>
      <dgm:t>
        <a:bodyPr/>
        <a:lstStyle/>
        <a:p>
          <a:endParaRPr lang="en-US"/>
        </a:p>
      </dgm:t>
    </dgm:pt>
    <dgm:pt modelId="{1417F3D7-3E4F-4A11-9F83-65924AC2A726}" type="sibTrans" cxnId="{85309DEE-26E3-404A-80DC-4641F8644EE3}">
      <dgm:prSet/>
      <dgm:spPr/>
      <dgm:t>
        <a:bodyPr/>
        <a:lstStyle/>
        <a:p>
          <a:endParaRPr lang="en-US"/>
        </a:p>
      </dgm:t>
    </dgm:pt>
    <dgm:pt modelId="{4036BDE8-2580-435B-9AC4-419D85ADF23E}">
      <dgm:prSet/>
      <dgm:spPr/>
      <dgm:t>
        <a:bodyPr/>
        <a:lstStyle/>
        <a:p>
          <a:pPr>
            <a:defRPr cap="all"/>
          </a:pPr>
          <a:r>
            <a:rPr lang="en-US" cap="none" dirty="0"/>
            <a:t>Superior communication of your brand across print, digital, social and e-mail channels.</a:t>
          </a:r>
        </a:p>
      </dgm:t>
    </dgm:pt>
    <dgm:pt modelId="{197520DF-8FAA-4E4F-87D6-C5EDC5A873C3}" type="parTrans" cxnId="{D2EDFC75-0E10-4594-995E-C46CF626548A}">
      <dgm:prSet/>
      <dgm:spPr/>
      <dgm:t>
        <a:bodyPr/>
        <a:lstStyle/>
        <a:p>
          <a:endParaRPr lang="en-US"/>
        </a:p>
      </dgm:t>
    </dgm:pt>
    <dgm:pt modelId="{7F61EDE2-1E95-4B84-863D-F194ECBD3E3C}" type="sibTrans" cxnId="{D2EDFC75-0E10-4594-995E-C46CF626548A}">
      <dgm:prSet/>
      <dgm:spPr/>
      <dgm:t>
        <a:bodyPr/>
        <a:lstStyle/>
        <a:p>
          <a:endParaRPr lang="en-US"/>
        </a:p>
      </dgm:t>
    </dgm:pt>
    <dgm:pt modelId="{98A116E4-8100-4412-88AF-A5A4A1406395}">
      <dgm:prSet/>
      <dgm:spPr/>
      <dgm:t>
        <a:bodyPr/>
        <a:lstStyle/>
        <a:p>
          <a:pPr>
            <a:defRPr cap="all"/>
          </a:pPr>
          <a:r>
            <a:rPr lang="en-US" cap="none" dirty="0"/>
            <a:t>Year-round marketing of your destination and top facilities!</a:t>
          </a:r>
        </a:p>
      </dgm:t>
    </dgm:pt>
    <dgm:pt modelId="{97996658-75CD-468D-BE07-002D78CC2B2A}" type="parTrans" cxnId="{D2D34093-8A37-4A47-8C8F-CF645D43ECB9}">
      <dgm:prSet/>
      <dgm:spPr/>
      <dgm:t>
        <a:bodyPr/>
        <a:lstStyle/>
        <a:p>
          <a:endParaRPr lang="en-US"/>
        </a:p>
      </dgm:t>
    </dgm:pt>
    <dgm:pt modelId="{604C7C05-E842-40A3-9800-8343A4E74297}" type="sibTrans" cxnId="{D2D34093-8A37-4A47-8C8F-CF645D43ECB9}">
      <dgm:prSet/>
      <dgm:spPr/>
      <dgm:t>
        <a:bodyPr/>
        <a:lstStyle/>
        <a:p>
          <a:endParaRPr lang="en-US"/>
        </a:p>
      </dgm:t>
    </dgm:pt>
    <dgm:pt modelId="{61D41316-F06A-4879-81D0-5C1113E45525}" type="pres">
      <dgm:prSet presAssocID="{44728D3F-3D52-4891-97D7-D0BA5AFEA4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F2E105-57BE-4914-A112-9348C47BCF88}" type="pres">
      <dgm:prSet presAssocID="{C9AC39D4-BED3-41C8-B3BE-8A439D716840}" presName="hierRoot1" presStyleCnt="0"/>
      <dgm:spPr/>
    </dgm:pt>
    <dgm:pt modelId="{ADE83908-6F67-46CB-B34B-E56FBCF6C1D7}" type="pres">
      <dgm:prSet presAssocID="{C9AC39D4-BED3-41C8-B3BE-8A439D716840}" presName="composite" presStyleCnt="0"/>
      <dgm:spPr/>
    </dgm:pt>
    <dgm:pt modelId="{05ACF533-218C-425D-87B3-780763D00C44}" type="pres">
      <dgm:prSet presAssocID="{C9AC39D4-BED3-41C8-B3BE-8A439D716840}" presName="background" presStyleLbl="node0" presStyleIdx="0" presStyleCnt="3"/>
      <dgm:spPr/>
    </dgm:pt>
    <dgm:pt modelId="{ABBACDD0-7ED0-4343-A6E9-B851912D21DA}" type="pres">
      <dgm:prSet presAssocID="{C9AC39D4-BED3-41C8-B3BE-8A439D716840}" presName="text" presStyleLbl="fgAcc0" presStyleIdx="0" presStyleCnt="3">
        <dgm:presLayoutVars>
          <dgm:chPref val="3"/>
        </dgm:presLayoutVars>
      </dgm:prSet>
      <dgm:spPr/>
    </dgm:pt>
    <dgm:pt modelId="{FA427112-848B-46E3-9E1F-B12CAC22A321}" type="pres">
      <dgm:prSet presAssocID="{C9AC39D4-BED3-41C8-B3BE-8A439D716840}" presName="hierChild2" presStyleCnt="0"/>
      <dgm:spPr/>
    </dgm:pt>
    <dgm:pt modelId="{AFE4FA56-CEC3-4EB3-9093-98B78F0F2478}" type="pres">
      <dgm:prSet presAssocID="{4036BDE8-2580-435B-9AC4-419D85ADF23E}" presName="hierRoot1" presStyleCnt="0"/>
      <dgm:spPr/>
    </dgm:pt>
    <dgm:pt modelId="{B91C270E-D7C8-4A0F-8E53-F2866F730BF5}" type="pres">
      <dgm:prSet presAssocID="{4036BDE8-2580-435B-9AC4-419D85ADF23E}" presName="composite" presStyleCnt="0"/>
      <dgm:spPr/>
    </dgm:pt>
    <dgm:pt modelId="{9A201BBE-58F0-454D-B646-27A51105F448}" type="pres">
      <dgm:prSet presAssocID="{4036BDE8-2580-435B-9AC4-419D85ADF23E}" presName="background" presStyleLbl="node0" presStyleIdx="1" presStyleCnt="3"/>
      <dgm:spPr/>
    </dgm:pt>
    <dgm:pt modelId="{CD2462A8-D8A9-4810-8134-041618BF5268}" type="pres">
      <dgm:prSet presAssocID="{4036BDE8-2580-435B-9AC4-419D85ADF23E}" presName="text" presStyleLbl="fgAcc0" presStyleIdx="1" presStyleCnt="3">
        <dgm:presLayoutVars>
          <dgm:chPref val="3"/>
        </dgm:presLayoutVars>
      </dgm:prSet>
      <dgm:spPr/>
    </dgm:pt>
    <dgm:pt modelId="{912E1930-6ED1-47BC-9DF0-21768F4863D8}" type="pres">
      <dgm:prSet presAssocID="{4036BDE8-2580-435B-9AC4-419D85ADF23E}" presName="hierChild2" presStyleCnt="0"/>
      <dgm:spPr/>
    </dgm:pt>
    <dgm:pt modelId="{853524EC-7671-4EE3-819B-786F3DBCCE8E}" type="pres">
      <dgm:prSet presAssocID="{98A116E4-8100-4412-88AF-A5A4A1406395}" presName="hierRoot1" presStyleCnt="0"/>
      <dgm:spPr/>
    </dgm:pt>
    <dgm:pt modelId="{5607D78A-EF48-4CBC-A88B-A81F57EC5FCB}" type="pres">
      <dgm:prSet presAssocID="{98A116E4-8100-4412-88AF-A5A4A1406395}" presName="composite" presStyleCnt="0"/>
      <dgm:spPr/>
    </dgm:pt>
    <dgm:pt modelId="{A6FD5184-C6C8-480C-A67A-E64A8AF52D81}" type="pres">
      <dgm:prSet presAssocID="{98A116E4-8100-4412-88AF-A5A4A1406395}" presName="background" presStyleLbl="node0" presStyleIdx="2" presStyleCnt="3"/>
      <dgm:spPr/>
    </dgm:pt>
    <dgm:pt modelId="{FE85A04F-74D0-4898-83ED-7AA277CB74C9}" type="pres">
      <dgm:prSet presAssocID="{98A116E4-8100-4412-88AF-A5A4A1406395}" presName="text" presStyleLbl="fgAcc0" presStyleIdx="2" presStyleCnt="3">
        <dgm:presLayoutVars>
          <dgm:chPref val="3"/>
        </dgm:presLayoutVars>
      </dgm:prSet>
      <dgm:spPr/>
    </dgm:pt>
    <dgm:pt modelId="{D96CF313-85A2-4CB5-8540-6AF1DE8A5650}" type="pres">
      <dgm:prSet presAssocID="{98A116E4-8100-4412-88AF-A5A4A1406395}" presName="hierChild2" presStyleCnt="0"/>
      <dgm:spPr/>
    </dgm:pt>
  </dgm:ptLst>
  <dgm:cxnLst>
    <dgm:cxn modelId="{FB028005-F70E-4262-8D8E-B577C8163E48}" type="presOf" srcId="{98A116E4-8100-4412-88AF-A5A4A1406395}" destId="{FE85A04F-74D0-4898-83ED-7AA277CB74C9}" srcOrd="0" destOrd="0" presId="urn:microsoft.com/office/officeart/2005/8/layout/hierarchy1"/>
    <dgm:cxn modelId="{01CDFA40-9AA4-4A84-8A78-413F980B998A}" type="presOf" srcId="{4036BDE8-2580-435B-9AC4-419D85ADF23E}" destId="{CD2462A8-D8A9-4810-8134-041618BF5268}" srcOrd="0" destOrd="0" presId="urn:microsoft.com/office/officeart/2005/8/layout/hierarchy1"/>
    <dgm:cxn modelId="{1B6EC851-33C2-4A72-A32A-F88C8222930B}" type="presOf" srcId="{C9AC39D4-BED3-41C8-B3BE-8A439D716840}" destId="{ABBACDD0-7ED0-4343-A6E9-B851912D21DA}" srcOrd="0" destOrd="0" presId="urn:microsoft.com/office/officeart/2005/8/layout/hierarchy1"/>
    <dgm:cxn modelId="{D2EDFC75-0E10-4594-995E-C46CF626548A}" srcId="{44728D3F-3D52-4891-97D7-D0BA5AFEA426}" destId="{4036BDE8-2580-435B-9AC4-419D85ADF23E}" srcOrd="1" destOrd="0" parTransId="{197520DF-8FAA-4E4F-87D6-C5EDC5A873C3}" sibTransId="{7F61EDE2-1E95-4B84-863D-F194ECBD3E3C}"/>
    <dgm:cxn modelId="{D2D34093-8A37-4A47-8C8F-CF645D43ECB9}" srcId="{44728D3F-3D52-4891-97D7-D0BA5AFEA426}" destId="{98A116E4-8100-4412-88AF-A5A4A1406395}" srcOrd="2" destOrd="0" parTransId="{97996658-75CD-468D-BE07-002D78CC2B2A}" sibTransId="{604C7C05-E842-40A3-9800-8343A4E74297}"/>
    <dgm:cxn modelId="{456A8EE7-58A2-4E15-A8C4-DE32FDDF7F47}" type="presOf" srcId="{44728D3F-3D52-4891-97D7-D0BA5AFEA426}" destId="{61D41316-F06A-4879-81D0-5C1113E45525}" srcOrd="0" destOrd="0" presId="urn:microsoft.com/office/officeart/2005/8/layout/hierarchy1"/>
    <dgm:cxn modelId="{85309DEE-26E3-404A-80DC-4641F8644EE3}" srcId="{44728D3F-3D52-4891-97D7-D0BA5AFEA426}" destId="{C9AC39D4-BED3-41C8-B3BE-8A439D716840}" srcOrd="0" destOrd="0" parTransId="{43F0C9AB-5F1D-4935-9AC5-20CEA35989BB}" sibTransId="{1417F3D7-3E4F-4A11-9F83-65924AC2A726}"/>
    <dgm:cxn modelId="{D09D949B-90AE-4489-B5BA-9AF6CA25F797}" type="presParOf" srcId="{61D41316-F06A-4879-81D0-5C1113E45525}" destId="{A2F2E105-57BE-4914-A112-9348C47BCF88}" srcOrd="0" destOrd="0" presId="urn:microsoft.com/office/officeart/2005/8/layout/hierarchy1"/>
    <dgm:cxn modelId="{EA8892FF-DCB5-4983-B69C-27355A309062}" type="presParOf" srcId="{A2F2E105-57BE-4914-A112-9348C47BCF88}" destId="{ADE83908-6F67-46CB-B34B-E56FBCF6C1D7}" srcOrd="0" destOrd="0" presId="urn:microsoft.com/office/officeart/2005/8/layout/hierarchy1"/>
    <dgm:cxn modelId="{F8855189-F7A4-4238-BDDB-12DAEBCBC92B}" type="presParOf" srcId="{ADE83908-6F67-46CB-B34B-E56FBCF6C1D7}" destId="{05ACF533-218C-425D-87B3-780763D00C44}" srcOrd="0" destOrd="0" presId="urn:microsoft.com/office/officeart/2005/8/layout/hierarchy1"/>
    <dgm:cxn modelId="{050E81B1-9752-4E49-8C3F-F75B982B4320}" type="presParOf" srcId="{ADE83908-6F67-46CB-B34B-E56FBCF6C1D7}" destId="{ABBACDD0-7ED0-4343-A6E9-B851912D21DA}" srcOrd="1" destOrd="0" presId="urn:microsoft.com/office/officeart/2005/8/layout/hierarchy1"/>
    <dgm:cxn modelId="{7806931C-BA19-4DC2-8FBF-ABEE3C1D52E0}" type="presParOf" srcId="{A2F2E105-57BE-4914-A112-9348C47BCF88}" destId="{FA427112-848B-46E3-9E1F-B12CAC22A321}" srcOrd="1" destOrd="0" presId="urn:microsoft.com/office/officeart/2005/8/layout/hierarchy1"/>
    <dgm:cxn modelId="{ABE093C0-072F-47C7-A02C-E7A2D3ECD35C}" type="presParOf" srcId="{61D41316-F06A-4879-81D0-5C1113E45525}" destId="{AFE4FA56-CEC3-4EB3-9093-98B78F0F2478}" srcOrd="1" destOrd="0" presId="urn:microsoft.com/office/officeart/2005/8/layout/hierarchy1"/>
    <dgm:cxn modelId="{46DDEEEF-E8F9-42E6-93CC-D53C29A703D7}" type="presParOf" srcId="{AFE4FA56-CEC3-4EB3-9093-98B78F0F2478}" destId="{B91C270E-D7C8-4A0F-8E53-F2866F730BF5}" srcOrd="0" destOrd="0" presId="urn:microsoft.com/office/officeart/2005/8/layout/hierarchy1"/>
    <dgm:cxn modelId="{A37ABC0C-E799-4DB2-8919-D9AC475F0FE1}" type="presParOf" srcId="{B91C270E-D7C8-4A0F-8E53-F2866F730BF5}" destId="{9A201BBE-58F0-454D-B646-27A51105F448}" srcOrd="0" destOrd="0" presId="urn:microsoft.com/office/officeart/2005/8/layout/hierarchy1"/>
    <dgm:cxn modelId="{236EC36C-B0D1-43CF-8869-C42B82EE91A6}" type="presParOf" srcId="{B91C270E-D7C8-4A0F-8E53-F2866F730BF5}" destId="{CD2462A8-D8A9-4810-8134-041618BF5268}" srcOrd="1" destOrd="0" presId="urn:microsoft.com/office/officeart/2005/8/layout/hierarchy1"/>
    <dgm:cxn modelId="{87AFC53F-A38B-4025-8B3A-1042F41A8F74}" type="presParOf" srcId="{AFE4FA56-CEC3-4EB3-9093-98B78F0F2478}" destId="{912E1930-6ED1-47BC-9DF0-21768F4863D8}" srcOrd="1" destOrd="0" presId="urn:microsoft.com/office/officeart/2005/8/layout/hierarchy1"/>
    <dgm:cxn modelId="{3B463A1A-FAEB-4810-A00A-EFCE404DE8EE}" type="presParOf" srcId="{61D41316-F06A-4879-81D0-5C1113E45525}" destId="{853524EC-7671-4EE3-819B-786F3DBCCE8E}" srcOrd="2" destOrd="0" presId="urn:microsoft.com/office/officeart/2005/8/layout/hierarchy1"/>
    <dgm:cxn modelId="{8DBD6CB1-0623-41E0-B104-7C0E75D3BE26}" type="presParOf" srcId="{853524EC-7671-4EE3-819B-786F3DBCCE8E}" destId="{5607D78A-EF48-4CBC-A88B-A81F57EC5FCB}" srcOrd="0" destOrd="0" presId="urn:microsoft.com/office/officeart/2005/8/layout/hierarchy1"/>
    <dgm:cxn modelId="{4951DB9D-5E28-4950-8057-45D7E8E7EE03}" type="presParOf" srcId="{5607D78A-EF48-4CBC-A88B-A81F57EC5FCB}" destId="{A6FD5184-C6C8-480C-A67A-E64A8AF52D81}" srcOrd="0" destOrd="0" presId="urn:microsoft.com/office/officeart/2005/8/layout/hierarchy1"/>
    <dgm:cxn modelId="{9B5F1F01-6AF2-40E7-BBE1-CD37FE51FA02}" type="presParOf" srcId="{5607D78A-EF48-4CBC-A88B-A81F57EC5FCB}" destId="{FE85A04F-74D0-4898-83ED-7AA277CB74C9}" srcOrd="1" destOrd="0" presId="urn:microsoft.com/office/officeart/2005/8/layout/hierarchy1"/>
    <dgm:cxn modelId="{C9649417-6EDA-414D-B6A5-DE82F7D286A3}" type="presParOf" srcId="{853524EC-7671-4EE3-819B-786F3DBCCE8E}" destId="{D96CF313-85A2-4CB5-8540-6AF1DE8A565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CF533-218C-425D-87B3-780763D00C44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ACDD0-7ED0-4343-A6E9-B851912D21DA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Sports Events Rights Holders representing all aspects of youth, amateur and professional sports.</a:t>
          </a:r>
        </a:p>
      </dsp:txBody>
      <dsp:txXfrm>
        <a:off x="383617" y="1447754"/>
        <a:ext cx="2847502" cy="1768010"/>
      </dsp:txXfrm>
    </dsp:sp>
    <dsp:sp modelId="{9A201BBE-58F0-454D-B646-27A51105F448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462A8-D8A9-4810-8134-041618BF5268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National Governing Bodies for all Olympic and Paralympic sports.</a:t>
          </a:r>
        </a:p>
      </dsp:txBody>
      <dsp:txXfrm>
        <a:off x="3998355" y="1447754"/>
        <a:ext cx="2847502" cy="1768010"/>
      </dsp:txXfrm>
    </dsp:sp>
    <dsp:sp modelId="{A6FD5184-C6C8-480C-A67A-E64A8AF52D81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5A04F-74D0-4898-83ED-7AA277CB74C9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NCAA, NAIA, NJCAA College leagues, athletic conferences and event planning departments.</a:t>
          </a:r>
        </a:p>
      </dsp:txBody>
      <dsp:txXfrm>
        <a:off x="7613092" y="1447754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CF533-218C-425D-87B3-780763D00C44}">
      <dsp:nvSpPr>
        <dsp:cNvPr id="0" name=""/>
        <dsp:cNvSpPr/>
      </dsp:nvSpPr>
      <dsp:spPr>
        <a:xfrm>
          <a:off x="0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ACDD0-7ED0-4343-A6E9-B851912D21DA}">
      <dsp:nvSpPr>
        <dsp:cNvPr id="0" name=""/>
        <dsp:cNvSpPr/>
      </dsp:nvSpPr>
      <dsp:spPr>
        <a:xfrm>
          <a:off x="328612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cap="none"/>
            <a:t>Expertly researched, written and produced content marketing depicting your destination and tournament-ready facilities.</a:t>
          </a:r>
        </a:p>
      </dsp:txBody>
      <dsp:txXfrm>
        <a:off x="383617" y="1447754"/>
        <a:ext cx="2847502" cy="1768010"/>
      </dsp:txXfrm>
    </dsp:sp>
    <dsp:sp modelId="{9A201BBE-58F0-454D-B646-27A51105F448}">
      <dsp:nvSpPr>
        <dsp:cNvPr id="0" name=""/>
        <dsp:cNvSpPr/>
      </dsp:nvSpPr>
      <dsp:spPr>
        <a:xfrm>
          <a:off x="3614737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462A8-D8A9-4810-8134-041618BF5268}">
      <dsp:nvSpPr>
        <dsp:cNvPr id="0" name=""/>
        <dsp:cNvSpPr/>
      </dsp:nvSpPr>
      <dsp:spPr>
        <a:xfrm>
          <a:off x="3943350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cap="none" dirty="0"/>
            <a:t>Superior communication of your brand across print, digital, social and e-mail channels.</a:t>
          </a:r>
        </a:p>
      </dsp:txBody>
      <dsp:txXfrm>
        <a:off x="3998355" y="1447754"/>
        <a:ext cx="2847502" cy="1768010"/>
      </dsp:txXfrm>
    </dsp:sp>
    <dsp:sp modelId="{A6FD5184-C6C8-480C-A67A-E64A8AF52D81}">
      <dsp:nvSpPr>
        <dsp:cNvPr id="0" name=""/>
        <dsp:cNvSpPr/>
      </dsp:nvSpPr>
      <dsp:spPr>
        <a:xfrm>
          <a:off x="7229475" y="1080567"/>
          <a:ext cx="2957512" cy="18780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5A04F-74D0-4898-83ED-7AA277CB74C9}">
      <dsp:nvSpPr>
        <dsp:cNvPr id="0" name=""/>
        <dsp:cNvSpPr/>
      </dsp:nvSpPr>
      <dsp:spPr>
        <a:xfrm>
          <a:off x="7558087" y="1392749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 cap="none" dirty="0"/>
            <a:t>Year-round marketing of your destination and top facilities!</a:t>
          </a:r>
        </a:p>
      </dsp:txBody>
      <dsp:txXfrm>
        <a:off x="7613092" y="1447754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6FCB-859F-4FB1-B24D-A8948664D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E5B9F-AD26-4AFB-96DD-5545D96DB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8D06E-E5F6-451A-B38D-120D30DE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A83B7-74F8-4F3A-80FC-70BA0227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2CD19-0ED2-4DF0-A251-C08B1721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8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0C4A8-18AF-4BDC-BFDB-3D337B36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3849A-2F94-4319-828B-67C7F657C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7F780-D4F8-4AB4-A6F4-5AECEC88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F5B5-1D9D-4DD4-9CF7-0CC85126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DB3B-CF50-4F27-B0C7-BBCF192A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46402A-5B1A-48EF-A7CA-1CCE17F48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1EFE8-50AC-4DFA-AF12-D46A6B94E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6DFB5-FF39-4A21-A653-B9CD6796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8A90-CFCB-445A-A655-98D5B4B3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D85D3-B079-4A41-9DA6-21146A74B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18FE-3470-48D9-935D-4F5DC5CC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43375-595A-4903-80C6-534AEC0C8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A216B-D16B-4444-A77F-A8027F4C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4856-BB7A-4163-ACE6-3A1AB238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288A0-F501-45E7-8E5D-F7385CE3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6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5510-88CF-4400-8A6A-ADF54469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B8531-EA6B-446A-957F-7ABC993D9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6BC6-F5CB-4784-ABBF-A086DD88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84B60-F816-4F83-83DA-55FBA219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802A0-52E2-49C0-A175-2517B5BC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2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D84A5-9EE3-40B2-A004-379EDA92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CB59E-870F-40F1-9AE7-25180CA27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2778D-D4C9-479E-8F9A-CB537C1F4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C7184-CA01-41C3-AF45-408B0165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43275-84B9-4A95-90AB-F07F37CE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822AF-B764-4059-8F04-852908D7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C3A4A-793C-4F7E-AB6F-A8B73382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77BC1-79C3-424E-869C-5D62E65D1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4C44A0-9F75-43F2-81D5-88A995B9B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EC354-117D-41AC-8CEE-310EB4261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1B30C-F541-48BC-9057-97235AFA4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EA5311-EF47-4C06-B594-4F608068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AA22B-2AE4-42C2-9A35-738A9CDE8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D5D3E-6DA4-4D19-BBC2-9980BB26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6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18B50-4D6E-451E-8730-BB84C6A8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9A23D-A3AF-4BE0-9F3B-6222CBC7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D51849-1E39-4A39-8338-E6798069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7E7C3-1AC1-4398-8599-F5934104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0F6F0-9999-4BC6-868B-249F6081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768EF-3A11-4C45-B016-A9454CB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C158E-A8C9-4F0D-828D-3BB8C3F3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8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DF29-2FDD-45DD-9C7C-0E63CD5A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0110E-9283-4B45-B691-8ECB7BCE2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1C1D4-7E60-46B7-84F3-E6CD24299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942B6-05E2-4CDB-99D4-FF01AFE1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E85F3-4650-4949-B2AA-6DB52362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DBD04-7A7B-48C6-BF06-59F282B2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1F52-1C76-43CC-BE40-3723804C9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52FD8-E5CF-45C9-A3C8-ABB3F74CD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D639C-4625-46A9-ACEC-443D17475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BFEB2-AAF9-48E1-AB21-FD322CF0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37E6B-BA0A-4F17-9179-5D831421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F6500-CC1E-4D57-AF56-D6FA9DBF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7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10FAD-506D-4015-8A04-7AA4040C6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44B75-9EED-4630-A04D-94FCE2EED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D505C-5FA9-49FF-9720-F5C29613C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90B62-9178-4FE7-A8E4-67A2D2CB201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68E4-6118-4BAF-A454-76654BF6C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1661-D2FD-48C2-9307-813950B14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5023B-8CBB-4781-8124-B7BD2BD12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ave@PtmGroups.com" TargetMode="External"/><Relationship Id="rId2" Type="http://schemas.openxmlformats.org/officeDocument/2006/relationships/hyperlink" Target="mailto:Jeff@PtmGroup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mailto:Cheryl@PtmGroup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6B2DE85-07B7-406F-AD34-E012A2366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 r="-1" b="37902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4BD6E3B-0327-413C-A6DD-0DBA6561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123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3D465-887A-4935-B99E-ECE6E1AE0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</a:rPr>
              <a:t>Where Relationships 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5000" dirty="0">
                <a:solidFill>
                  <a:schemeClr val="bg1"/>
                </a:solidFill>
              </a:rPr>
              <a:t>Begin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F18E5-AFFC-404A-8AD0-04F9C4D3B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Experience – Diversity - Results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61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1D6C4-C6AF-4430-9D0B-66DAB21F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Package A   Print and Digital Dominance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F762-AC4F-4F75-BFA5-F1D333AAB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4656" y="2002536"/>
            <a:ext cx="3822192" cy="4169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3 pages in SPG (2 pages of “Site InSpection” branded content, plus a full-page ad). </a:t>
            </a:r>
          </a:p>
          <a:p>
            <a:r>
              <a:rPr lang="en-US" sz="1800" dirty="0"/>
              <a:t>Digital Site InSpection content marketing feature written and optimized for you on SportsPlanningGuide.com.</a:t>
            </a:r>
          </a:p>
          <a:p>
            <a:r>
              <a:rPr lang="en-US" sz="1800" dirty="0"/>
              <a:t>Featured in one edition of the InSite e-newsletter</a:t>
            </a:r>
          </a:p>
          <a:p>
            <a:r>
              <a:rPr lang="en-US" sz="1800" dirty="0"/>
              <a:t>Social campaign on LinkedIn and Facebook.</a:t>
            </a:r>
          </a:p>
          <a:p>
            <a:pPr marL="0" indent="0">
              <a:buNone/>
            </a:pPr>
            <a:r>
              <a:rPr lang="en-US" sz="1800" i="1" dirty="0"/>
              <a:t>$4,695</a:t>
            </a:r>
          </a:p>
          <a:p>
            <a:endParaRPr lang="en-US" sz="2200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2B5B44-5695-4E59-A1CD-566604C4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33" y="5658093"/>
            <a:ext cx="1847091" cy="1028214"/>
          </a:xfrm>
          <a:prstGeom prst="rect">
            <a:avLst/>
          </a:prstGeom>
        </p:spPr>
      </p:pic>
      <p:pic>
        <p:nvPicPr>
          <p:cNvPr id="8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374CDA8-EB32-4CCE-B81F-5F3AC1C03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2294939"/>
            <a:ext cx="5181600" cy="3050760"/>
          </a:xfr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F72DAB1-DCDC-4EA6-9FD6-3B1FF888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408">
            <a:off x="5259438" y="3153044"/>
            <a:ext cx="147435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1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1D6C4-C6AF-4430-9D0B-66DAB21F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Package B   Print and Digital Competitive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F762-AC4F-4F75-BFA5-F1D333AAB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4656" y="2002536"/>
            <a:ext cx="3822192" cy="4169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2 pages in SPG</a:t>
            </a:r>
            <a:br>
              <a:rPr lang="en-US" sz="2000" dirty="0"/>
            </a:br>
            <a:r>
              <a:rPr lang="en-US" sz="2000" dirty="0"/>
              <a:t>(1.5 pages of “Site InSpection” branded content, plus a ½-page ad). </a:t>
            </a:r>
          </a:p>
          <a:p>
            <a:r>
              <a:rPr lang="en-US" sz="2000" dirty="0"/>
              <a:t>Digital Site InSpection content marketing feature written and optimized for you on SportsPlanningGuide.com.</a:t>
            </a:r>
          </a:p>
          <a:p>
            <a:r>
              <a:rPr lang="en-US" sz="2000" dirty="0"/>
              <a:t>Featured in one edition of the InSite e-newsletter.</a:t>
            </a:r>
          </a:p>
          <a:p>
            <a:r>
              <a:rPr lang="en-US" sz="2000" dirty="0"/>
              <a:t>Social campaign on LinkedIn and Facebook.</a:t>
            </a:r>
          </a:p>
          <a:p>
            <a:pPr marL="0" indent="0">
              <a:buNone/>
            </a:pPr>
            <a:r>
              <a:rPr lang="en-US" sz="2000" i="1" dirty="0"/>
              <a:t>$3,595</a:t>
            </a:r>
          </a:p>
          <a:p>
            <a:endParaRPr lang="en-US" sz="200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C93D55-B873-43C5-8648-B1B1BDEE5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33" y="5658093"/>
            <a:ext cx="1847091" cy="1028214"/>
          </a:xfrm>
          <a:prstGeom prst="rect">
            <a:avLst/>
          </a:prstGeom>
        </p:spPr>
      </p:pic>
      <p:pic>
        <p:nvPicPr>
          <p:cNvPr id="7" name="Content Placeholder 6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794D099B-E2FF-4B63-BDB1-BA162CC572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2310561"/>
            <a:ext cx="5181600" cy="3210016"/>
          </a:xfr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CC1F2AE-C375-4DE7-BEEA-99F6F6D6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2331">
            <a:off x="5161120" y="3439922"/>
            <a:ext cx="1433802" cy="310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0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1D6C4-C6AF-4430-9D0B-66DAB21F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Package C   Introductory/Starter Program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F762-AC4F-4F75-BFA5-F1D333AAB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4656" y="2002536"/>
            <a:ext cx="3822192" cy="4169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1 page in “Site InSpection” branded content in SPG.</a:t>
            </a:r>
          </a:p>
          <a:p>
            <a:r>
              <a:rPr lang="en-US" sz="2200" dirty="0"/>
              <a:t>Digital Site InSpection content marketing feature written and optimized for you on SportsPlanningGuide.com.</a:t>
            </a:r>
          </a:p>
          <a:p>
            <a:r>
              <a:rPr lang="en-US" sz="2200" dirty="0"/>
              <a:t>Featured in one edition of the InSite e-newsletter.</a:t>
            </a:r>
          </a:p>
          <a:p>
            <a:r>
              <a:rPr lang="en-US" sz="2200" dirty="0"/>
              <a:t>Social campaign on LinkedIn and Facebook.</a:t>
            </a:r>
          </a:p>
          <a:p>
            <a:pPr marL="0"/>
            <a:r>
              <a:rPr lang="en-US" sz="2200" i="1" dirty="0"/>
              <a:t>$2,495</a:t>
            </a:r>
          </a:p>
          <a:p>
            <a:endParaRPr lang="en-US" sz="2200" dirty="0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246387-EE3B-423C-9184-6F17A064B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33" y="5658093"/>
            <a:ext cx="1847091" cy="1028214"/>
          </a:xfrm>
          <a:prstGeom prst="rect">
            <a:avLst/>
          </a:prstGeom>
        </p:spPr>
      </p:pic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A3F6E33-287A-4A2D-B3FD-7627B7813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9" y="1996281"/>
            <a:ext cx="5732238" cy="4010025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7DD33A-FE5D-40C1-B450-DEDB6374F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00">
            <a:off x="5206911" y="3018951"/>
            <a:ext cx="169000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AA67B7-0914-434B-A24A-A07145DD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Get Started!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52F27F-679B-418B-B94E-5E4E847DA2E4}"/>
              </a:ext>
            </a:extLst>
          </p:cNvPr>
          <p:cNvSpPr txBox="1"/>
          <p:nvPr/>
        </p:nvSpPr>
        <p:spPr>
          <a:xfrm>
            <a:off x="1295400" y="2288833"/>
            <a:ext cx="6336010" cy="4035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We’re here to help grow your sports tournament business!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Publisher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Jeff Gayduk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630.794.0696 x 507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Jeff@PtmGroups.com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Associate Publisher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Dave Bodle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630.794.0696 x. 513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hlinkClick r:id="rId3"/>
              </a:rPr>
              <a:t>Dave@PtmGroups.com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Business Development Manager – South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Cheryl Rash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</a:rPr>
              <a:t>630.794.0696 x512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hlinkClick r:id="rId4"/>
              </a:rPr>
              <a:t>Cheryl@PtmGroups.com</a:t>
            </a:r>
            <a:endParaRPr lang="en-US" sz="1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person, outdoor, sport, athletic game&#10;&#10;Description automatically generated">
            <a:extLst>
              <a:ext uri="{FF2B5EF4-FFF2-40B4-BE49-F238E27FC236}">
                <a16:creationId xmlns:a16="http://schemas.microsoft.com/office/drawing/2014/main" id="{204163ED-BD5A-4954-BA98-A1105CDC1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21" y="-6"/>
            <a:ext cx="4560568" cy="6857999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5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FAA52-9B9B-42CB-94B2-8458EC93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Experience the Difference!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E03A2-6785-4B78-9426-E221C505F657}"/>
              </a:ext>
            </a:extLst>
          </p:cNvPr>
          <p:cNvSpPr txBox="1"/>
          <p:nvPr/>
        </p:nvSpPr>
        <p:spPr>
          <a:xfrm>
            <a:off x="838199" y="2055813"/>
            <a:ext cx="4142091" cy="339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 sports tournament industry’s leading annual print guide for 16 years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Bi-weekly e-newsletter published continuously since 2009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Internet’s web authority @ SportsPlanningGuide.com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53C5EB-B694-4474-8817-37074D4F2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41" y="478676"/>
            <a:ext cx="3936488" cy="2184750"/>
          </a:xfrm>
          <a:prstGeom prst="rect">
            <a:avLst/>
          </a:prstGeom>
        </p:spPr>
      </p:pic>
      <p:pic>
        <p:nvPicPr>
          <p:cNvPr id="5" name="Picture 4" descr="One in a crowd">
            <a:extLst>
              <a:ext uri="{FF2B5EF4-FFF2-40B4-BE49-F238E27FC236}">
                <a16:creationId xmlns:a16="http://schemas.microsoft.com/office/drawing/2014/main" id="{A99D391C-F15A-4CCD-9393-275684D3C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"/>
          <a:stretch/>
        </p:blipFill>
        <p:spPr>
          <a:xfrm>
            <a:off x="7504479" y="2994128"/>
            <a:ext cx="4015149" cy="31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C11DA-4C98-49BC-81D7-85C1555A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E1C6F-15AF-4E3A-B05E-A8B001A1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Diverse Readership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1DB164-98F2-42C4-A421-3BAC9FDC8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6400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1F088B-6175-493B-BD03-98E469F60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99" y="63325"/>
            <a:ext cx="2219325" cy="12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C11DA-4C98-49BC-81D7-85C1555AC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E1C6F-15AF-4E3A-B05E-A8B001A1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What You Can Expect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1DB164-98F2-42C4-A421-3BAC9FDC8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1640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DB6EA6-8407-48CA-BC79-D55B7B83E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99" y="63325"/>
            <a:ext cx="2219325" cy="12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5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7AAA0-4E05-47FA-A658-412F5095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r>
              <a:rPr lang="en-US" sz="3700"/>
              <a:t>Industry’s Leading Planning Guide</a:t>
            </a:r>
          </a:p>
        </p:txBody>
      </p:sp>
      <p:cxnSp>
        <p:nvCxnSpPr>
          <p:cNvPr id="51" name="Straight Connector 47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09C088-C679-445F-BB39-7E3EA8F0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/>
          </a:bodyPr>
          <a:lstStyle/>
          <a:p>
            <a:r>
              <a:rPr lang="en-US" sz="2200" dirty="0"/>
              <a:t>Trending feature stories</a:t>
            </a:r>
          </a:p>
          <a:p>
            <a:r>
              <a:rPr lang="en-US" sz="2200" dirty="0"/>
              <a:t>Insight from industry professionals</a:t>
            </a:r>
          </a:p>
          <a:p>
            <a:r>
              <a:rPr lang="en-US" sz="2200" dirty="0"/>
              <a:t>Over 100 destinations profiled</a:t>
            </a:r>
          </a:p>
          <a:p>
            <a:r>
              <a:rPr lang="en-US" sz="2200" dirty="0"/>
              <a:t>Hundreds of tournament-ready venues</a:t>
            </a:r>
          </a:p>
          <a:p>
            <a:r>
              <a:rPr lang="en-US" sz="2200" dirty="0"/>
              <a:t>Published each October – 10,000 subscriber base</a:t>
            </a:r>
          </a:p>
          <a:p>
            <a:r>
              <a:rPr lang="en-US" sz="2200" dirty="0"/>
              <a:t>Annual programs from $2,495</a:t>
            </a:r>
          </a:p>
          <a:p>
            <a:endParaRPr lang="en-US" sz="2200" b="1" dirty="0"/>
          </a:p>
        </p:txBody>
      </p:sp>
      <p:pic>
        <p:nvPicPr>
          <p:cNvPr id="5" name="Picture 4" descr="A picture containing text, water sport&#10;&#10;Description automatically generated">
            <a:extLst>
              <a:ext uri="{FF2B5EF4-FFF2-40B4-BE49-F238E27FC236}">
                <a16:creationId xmlns:a16="http://schemas.microsoft.com/office/drawing/2014/main" id="{5D2FA325-B642-4FF0-88C6-0CE810737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2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7AAA0-4E05-47FA-A658-412F5095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7216" cy="1197864"/>
          </a:xfrm>
        </p:spPr>
        <p:txBody>
          <a:bodyPr>
            <a:normAutofit/>
          </a:bodyPr>
          <a:lstStyle/>
          <a:p>
            <a:r>
              <a:rPr lang="en-US" sz="3700" dirty="0"/>
              <a:t>Online Authority @ SportsPlanningGuide.com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22960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09C088-C679-445F-BB39-7E3EA8F0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254752" cy="4123944"/>
          </a:xfrm>
        </p:spPr>
        <p:txBody>
          <a:bodyPr anchor="t">
            <a:normAutofit/>
          </a:bodyPr>
          <a:lstStyle/>
          <a:p>
            <a:r>
              <a:rPr lang="en-US" sz="2200" dirty="0"/>
              <a:t>BRAND NEW website launched January 2022</a:t>
            </a:r>
          </a:p>
          <a:p>
            <a:r>
              <a:rPr lang="en-US" sz="2200" dirty="0"/>
              <a:t>Detailed venue reviews and comparisons</a:t>
            </a:r>
          </a:p>
          <a:p>
            <a:r>
              <a:rPr lang="en-US" sz="2200" dirty="0"/>
              <a:t>Expert-level advice and columns</a:t>
            </a:r>
          </a:p>
          <a:p>
            <a:r>
              <a:rPr lang="en-US" sz="2200" dirty="0"/>
              <a:t>More than a dozen state sports organization guides</a:t>
            </a:r>
          </a:p>
          <a:p>
            <a:r>
              <a:rPr lang="en-US" sz="2200" dirty="0"/>
              <a:t>116,000 + website visitors</a:t>
            </a:r>
          </a:p>
          <a:p>
            <a:r>
              <a:rPr lang="en-US" sz="2200" dirty="0"/>
              <a:t>Corporate sponsorships from $3,995</a:t>
            </a:r>
          </a:p>
          <a:p>
            <a:r>
              <a:rPr lang="en-US" sz="2200" dirty="0"/>
              <a:t>Featured facilities &amp; destinations $1,995 </a:t>
            </a:r>
          </a:p>
          <a:p>
            <a:endParaRPr lang="en-US" sz="2200" i="1" dirty="0"/>
          </a:p>
          <a:p>
            <a:endParaRPr lang="en-US" sz="2200" dirty="0"/>
          </a:p>
          <a:p>
            <a:endParaRPr lang="en-US" sz="2200" b="1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C15E62-D439-4B92-9B22-ECD1F2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642259"/>
            <a:ext cx="1871127" cy="1041594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1788B54-D1F3-4F44-B004-6748F6B06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412" y="101286"/>
            <a:ext cx="5098667" cy="2515863"/>
          </a:xfrm>
          <a:prstGeom prst="rect">
            <a:avLst/>
          </a:prstGeom>
        </p:spPr>
      </p:pic>
      <p:pic>
        <p:nvPicPr>
          <p:cNvPr id="9" name="Picture 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69200E7A-DFDC-4FB2-AD9E-9FF2DF418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79" y="2718436"/>
            <a:ext cx="1694408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1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7AAA0-4E05-47FA-A658-412F5095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810564" cy="1197864"/>
          </a:xfrm>
        </p:spPr>
        <p:txBody>
          <a:bodyPr anchor="ctr">
            <a:normAutofit/>
          </a:bodyPr>
          <a:lstStyle/>
          <a:p>
            <a:r>
              <a:rPr lang="en-US"/>
              <a:t>Email Inspiration!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2E2B165-FEB0-4AB6-BA83-CAA1677EE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09C088-C679-445F-BB39-7E3EA8F0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810564" cy="4123944"/>
          </a:xfrm>
        </p:spPr>
        <p:txBody>
          <a:bodyPr anchor="t">
            <a:normAutofit/>
          </a:bodyPr>
          <a:lstStyle/>
          <a:p>
            <a:r>
              <a:rPr lang="en-US" sz="2200" dirty="0"/>
              <a:t>Bi-weekly InSite e-newsletter </a:t>
            </a:r>
            <a:br>
              <a:rPr lang="en-US" sz="2200" dirty="0"/>
            </a:br>
            <a:r>
              <a:rPr lang="en-US" sz="2200" dirty="0"/>
              <a:t>(5,000 subscribers)</a:t>
            </a:r>
          </a:p>
          <a:p>
            <a:r>
              <a:rPr lang="en-US" sz="2200" dirty="0"/>
              <a:t>Interviews with tournament planners</a:t>
            </a:r>
          </a:p>
          <a:p>
            <a:r>
              <a:rPr lang="en-US" sz="2200" dirty="0"/>
              <a:t>Email exclusives</a:t>
            </a:r>
          </a:p>
          <a:p>
            <a:r>
              <a:rPr lang="en-US" sz="2200" dirty="0"/>
              <a:t>Downloadable resources</a:t>
            </a:r>
          </a:p>
          <a:p>
            <a:pPr marL="0" indent="0">
              <a:buNone/>
            </a:pPr>
            <a:r>
              <a:rPr lang="en-US" sz="2200" i="1" dirty="0"/>
              <a:t>3-month programs from $1,795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CAD99BF-C2F4-45F1-8EFA-0BFA4DEC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0" y="831087"/>
            <a:ext cx="4179349" cy="4656658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C15E62-D439-4B92-9B22-ECD1F21CD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33" y="5658093"/>
            <a:ext cx="1847091" cy="1028214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F3F21E-9F00-464D-B9E9-BAECB587F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56" y="234196"/>
            <a:ext cx="1965381" cy="42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5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7AAA0-4E05-47FA-A658-412F50959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State Guide Partnerships</a:t>
            </a:r>
          </a:p>
        </p:txBody>
      </p:sp>
      <p:pic>
        <p:nvPicPr>
          <p:cNvPr id="7" name="Picture 6" descr="A picture containing text, screenshot, gallery, room&#10;&#10;Description automatically generated">
            <a:extLst>
              <a:ext uri="{FF2B5EF4-FFF2-40B4-BE49-F238E27FC236}">
                <a16:creationId xmlns:a16="http://schemas.microsoft.com/office/drawing/2014/main" id="{339C9019-1045-4A3F-BB8F-927D044E1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r="-3" b="-3"/>
          <a:stretch/>
        </p:blipFill>
        <p:spPr>
          <a:xfrm>
            <a:off x="548639" y="2345038"/>
            <a:ext cx="6931857" cy="40684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09C088-C679-445F-BB39-7E3EA8F00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4187952" cy="41221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We partner with over a dozen state organizations on carving out their unique niche in the sports tourism landscape.</a:t>
            </a:r>
          </a:p>
          <a:p>
            <a:pPr marL="0" indent="0">
              <a:buNone/>
            </a:pPr>
            <a:r>
              <a:rPr lang="en-US" sz="2200" dirty="0"/>
              <a:t>Our state guides feature professionally researched and written feature stories, detailed facility maps, state branding, partner content and advertising.</a:t>
            </a:r>
          </a:p>
          <a:p>
            <a:pPr marL="0" indent="0">
              <a:buNone/>
            </a:pPr>
            <a:r>
              <a:rPr lang="en-US" sz="2200" dirty="0"/>
              <a:t>Multiple funding options – state sponsored, buy-down or partner supported.</a:t>
            </a:r>
          </a:p>
          <a:p>
            <a:endParaRPr lang="en-US" sz="2200" b="1" dirty="0"/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A543C0-9932-439B-A5C7-CBE56CB8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681038"/>
            <a:ext cx="1871127" cy="10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1D6C4-C6AF-4430-9D0B-66DAB21F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Package A+  Unparalleled Exposure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F762-AC4F-4F75-BFA5-F1D333AAB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4656" y="2002536"/>
            <a:ext cx="3822192" cy="4169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4 pages in SPG (2 pages of “Site InSpection” branded content, plus a two-page spread ad). </a:t>
            </a:r>
          </a:p>
          <a:p>
            <a:r>
              <a:rPr lang="en-US" sz="1800" dirty="0"/>
              <a:t>Guaranteed preferred position!</a:t>
            </a:r>
          </a:p>
          <a:p>
            <a:r>
              <a:rPr lang="en-US" sz="1800" dirty="0"/>
              <a:t>Digital Site InSpection content marketing feature written and optimized for you on SportsPlanningGuide.com.</a:t>
            </a:r>
          </a:p>
          <a:p>
            <a:r>
              <a:rPr lang="en-US" sz="1800" dirty="0"/>
              <a:t>Featured in one edition of the InSite e-newsletter</a:t>
            </a:r>
          </a:p>
          <a:p>
            <a:r>
              <a:rPr lang="en-US" sz="1800" dirty="0"/>
              <a:t>Social campaign on LinkedIn and Facebook.</a:t>
            </a:r>
          </a:p>
          <a:p>
            <a:pPr marL="0" indent="0">
              <a:buNone/>
            </a:pPr>
            <a:r>
              <a:rPr lang="en-US" sz="1800" i="1" dirty="0"/>
              <a:t>$6,495</a:t>
            </a:r>
          </a:p>
          <a:p>
            <a:endParaRPr lang="en-US" sz="2200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2B5B44-5695-4E59-A1CD-566604C4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33" y="5658093"/>
            <a:ext cx="1847091" cy="1028214"/>
          </a:xfrm>
          <a:prstGeom prst="rect">
            <a:avLst/>
          </a:prstGeom>
        </p:spPr>
      </p:pic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0A0914EE-23AC-4598-A31C-5A233CB1D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0" y="2068626"/>
            <a:ext cx="5160400" cy="3893635"/>
          </a:xfr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9F72DAB1-DCDC-4EA6-9FD6-3B1FF8884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408">
            <a:off x="5103277" y="3611811"/>
            <a:ext cx="1374112" cy="29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99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6351</TotalTime>
  <Words>567</Words>
  <Application>Microsoft Office PowerPoint</Application>
  <PresentationFormat>Widescreen</PresentationFormat>
  <Paragraphs>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 Cen MT</vt:lpstr>
      <vt:lpstr>Office Theme</vt:lpstr>
      <vt:lpstr>Where Relationships  Begin</vt:lpstr>
      <vt:lpstr>Experience the Difference!</vt:lpstr>
      <vt:lpstr>Diverse Readership</vt:lpstr>
      <vt:lpstr>What You Can Expect</vt:lpstr>
      <vt:lpstr>Industry’s Leading Planning Guide</vt:lpstr>
      <vt:lpstr>Online Authority @ SportsPlanningGuide.com</vt:lpstr>
      <vt:lpstr>Email Inspiration!</vt:lpstr>
      <vt:lpstr>State Guide Partnerships</vt:lpstr>
      <vt:lpstr>Package A+  Unparalleled Exposure</vt:lpstr>
      <vt:lpstr>Package A   Print and Digital Dominance</vt:lpstr>
      <vt:lpstr>Package B   Print and Digital Competitive</vt:lpstr>
      <vt:lpstr>Package C   Introductory/Starter Program</vt:lpstr>
      <vt:lpstr>Let’s Get Started!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New Connections With Groups</dc:title>
  <dc:creator>jeff gayduk</dc:creator>
  <cp:lastModifiedBy>jeff gayduk</cp:lastModifiedBy>
  <cp:revision>17</cp:revision>
  <dcterms:created xsi:type="dcterms:W3CDTF">2021-11-18T03:07:14Z</dcterms:created>
  <dcterms:modified xsi:type="dcterms:W3CDTF">2022-03-23T14:37:18Z</dcterms:modified>
</cp:coreProperties>
</file>